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76" r:id="rId3"/>
  </p:sldMasterIdLst>
  <p:notesMasterIdLst>
    <p:notesMasterId r:id="rId39"/>
  </p:notesMasterIdLst>
  <p:sldIdLst>
    <p:sldId id="2166" r:id="rId4"/>
    <p:sldId id="1689" r:id="rId5"/>
    <p:sldId id="2135" r:id="rId6"/>
    <p:sldId id="2136" r:id="rId7"/>
    <p:sldId id="2137" r:id="rId8"/>
    <p:sldId id="2138" r:id="rId9"/>
    <p:sldId id="2139" r:id="rId10"/>
    <p:sldId id="1717" r:id="rId11"/>
    <p:sldId id="2140" r:id="rId12"/>
    <p:sldId id="2141" r:id="rId13"/>
    <p:sldId id="2156" r:id="rId14"/>
    <p:sldId id="2153" r:id="rId15"/>
    <p:sldId id="2159" r:id="rId16"/>
    <p:sldId id="2167" r:id="rId17"/>
    <p:sldId id="2157" r:id="rId18"/>
    <p:sldId id="2161" r:id="rId19"/>
    <p:sldId id="2163" r:id="rId20"/>
    <p:sldId id="2162" r:id="rId21"/>
    <p:sldId id="2154" r:id="rId22"/>
    <p:sldId id="2164" r:id="rId23"/>
    <p:sldId id="2168" r:id="rId24"/>
    <p:sldId id="2165" r:id="rId25"/>
    <p:sldId id="1632" r:id="rId26"/>
    <p:sldId id="2149" r:id="rId27"/>
    <p:sldId id="2150" r:id="rId28"/>
    <p:sldId id="2151" r:id="rId29"/>
    <p:sldId id="2152" r:id="rId30"/>
    <p:sldId id="2134" r:id="rId31"/>
    <p:sldId id="2142" r:id="rId32"/>
    <p:sldId id="2143" r:id="rId33"/>
    <p:sldId id="2144" r:id="rId34"/>
    <p:sldId id="2145" r:id="rId35"/>
    <p:sldId id="2146" r:id="rId36"/>
    <p:sldId id="2147" r:id="rId37"/>
    <p:sldId id="214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57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C9E91-752F-474D-B74F-F5BF045D1E5B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2942C-13FB-44B5-B78F-F7AA4F412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(-1) + (-127) = [1000 0001]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原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+ [1111 1111]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原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= [1111 1111]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+ [1000 0001]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= [1000 0000]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= -128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[1000 0000]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补 其实就是用之前的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-0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的形式（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-0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的形式通过补码计算的方式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1+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-1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=[0000 0000]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可以避免）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通过上述计算方式可知用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-0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的形式来表示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-128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，且可以理解负数的补码进行运算时符号位可以进位（最高位既表示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号又可以运算时向高位进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1000 0000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-128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），所以计算补码值为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-128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Geneva" charset="0"/>
                <a:cs typeface="Geneva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73D865-6F18-994C-8BEE-908E1D82342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cs typeface="+mn-cs"/>
              </a:r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3D865-6F18-994C-8BEE-908E1D823428}" type="slidenum">
              <a:rPr lang="en-US" altLang="en-US" smtClean="0"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1125539"/>
            <a:ext cx="5615599" cy="4679727"/>
          </a:xfrm>
          <a:prstGeom prst="rect">
            <a:avLst/>
          </a:prstGeom>
        </p:spPr>
        <p:txBody>
          <a:bodyPr lIns="91436" tIns="45718" rIns="91436" bIns="45718"/>
          <a:lstStyle>
            <a:lvl1pPr marL="363220" indent="-363220" algn="just">
              <a:spcAft>
                <a:spcPts val="400"/>
              </a:spcAft>
              <a:buFont typeface="Wingdings" panose="05000000000000000000" pitchFamily="2" charset="2"/>
              <a:buChar char="Ø"/>
              <a:defRPr sz="2700" b="1">
                <a:solidFill>
                  <a:srgbClr val="324A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23570" indent="-361950" algn="just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p"/>
              <a:defRPr sz="2500" b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711200" indent="-174625" algn="just">
              <a:spcAft>
                <a:spcPts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160145" indent="-260350" algn="just">
              <a:buFont typeface="Times New Roman" panose="02020603050405020304" pitchFamily="18" charset="0"/>
              <a:buChar char="−"/>
              <a:defRPr sz="190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0"/>
          </p:nvPr>
        </p:nvSpPr>
        <p:spPr>
          <a:xfrm>
            <a:off x="504056" y="258982"/>
            <a:ext cx="7320136" cy="66715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just">
              <a:lnSpc>
                <a:spcPts val="3200"/>
              </a:lnSpc>
              <a:spcBef>
                <a:spcPts val="1500"/>
              </a:spcBef>
              <a:spcAft>
                <a:spcPts val="1500"/>
              </a:spcAft>
              <a:buFont typeface="+mj-ea"/>
              <a:buNone/>
              <a:defRPr sz="4000" b="1">
                <a:solidFill>
                  <a:srgbClr val="A61D38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609600" y="914400"/>
            <a:ext cx="1097280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6" tIns="45718" rIns="91436" bIns="45718" anchor="ctr"/>
          <a:lstStyle/>
          <a:p>
            <a:endParaRPr lang="en-US" sz="2400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2" hasCustomPrompt="1"/>
          </p:nvPr>
        </p:nvSpPr>
        <p:spPr>
          <a:xfrm>
            <a:off x="6744074" y="5013176"/>
            <a:ext cx="5114553" cy="43180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单击此处编辑图片题注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1125539"/>
            <a:ext cx="5615599" cy="4679727"/>
          </a:xfrm>
          <a:prstGeom prst="rect">
            <a:avLst/>
          </a:prstGeom>
        </p:spPr>
        <p:txBody>
          <a:bodyPr lIns="91436" tIns="45718" rIns="91436" bIns="45718"/>
          <a:lstStyle>
            <a:lvl1pPr marL="363220" indent="-363220" algn="just">
              <a:spcAft>
                <a:spcPts val="400"/>
              </a:spcAft>
              <a:buFont typeface="Wingdings" panose="05000000000000000000" pitchFamily="2" charset="2"/>
              <a:buChar char="Ø"/>
              <a:defRPr sz="2700" b="1">
                <a:solidFill>
                  <a:srgbClr val="324A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23570" indent="-361950" algn="just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p"/>
              <a:defRPr sz="2500" b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711200" indent="-174625" algn="just">
              <a:spcAft>
                <a:spcPts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160145" indent="-260350" algn="just">
              <a:buFont typeface="Times New Roman" panose="02020603050405020304" pitchFamily="18" charset="0"/>
              <a:buChar char="−"/>
              <a:defRPr sz="190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0"/>
          </p:nvPr>
        </p:nvSpPr>
        <p:spPr>
          <a:xfrm>
            <a:off x="504056" y="258982"/>
            <a:ext cx="7320136" cy="66715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just">
              <a:lnSpc>
                <a:spcPts val="3200"/>
              </a:lnSpc>
              <a:spcBef>
                <a:spcPts val="1500"/>
              </a:spcBef>
              <a:spcAft>
                <a:spcPts val="1500"/>
              </a:spcAft>
              <a:buFont typeface="+mj-ea"/>
              <a:buNone/>
              <a:defRPr sz="4000" b="1">
                <a:solidFill>
                  <a:srgbClr val="A61D38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609600" y="914400"/>
            <a:ext cx="1097280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6" tIns="45718" rIns="91436" bIns="45718" anchor="ctr"/>
          <a:lstStyle/>
          <a:p>
            <a:endParaRPr lang="en-US" sz="2400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2" hasCustomPrompt="1"/>
          </p:nvPr>
        </p:nvSpPr>
        <p:spPr>
          <a:xfrm>
            <a:off x="6744074" y="5013176"/>
            <a:ext cx="5114553" cy="43180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单击此处编辑图片题注</a:t>
            </a:r>
          </a:p>
        </p:txBody>
      </p:sp>
      <p:sp>
        <p:nvSpPr>
          <p:cNvPr id="33" name="内容占位符 2"/>
          <p:cNvSpPr>
            <a:spLocks noGrp="1"/>
          </p:cNvSpPr>
          <p:nvPr>
            <p:ph idx="13"/>
          </p:nvPr>
        </p:nvSpPr>
        <p:spPr>
          <a:xfrm>
            <a:off x="624419" y="6297958"/>
            <a:ext cx="11234208" cy="659436"/>
          </a:xfrm>
          <a:prstGeom prst="rect">
            <a:avLst/>
          </a:prstGeom>
        </p:spPr>
        <p:txBody>
          <a:bodyPr lIns="91436" tIns="45718" rIns="91436" bIns="45718"/>
          <a:lstStyle>
            <a:lvl1pPr marL="448945" indent="-448945" algn="just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2700" b="1">
                <a:solidFill>
                  <a:srgbClr val="A61D38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812800" indent="-355600" algn="just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p"/>
              <a:defRPr b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1261745" indent="-347345" algn="just">
              <a:spcAft>
                <a:spcPts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9164501" y="116632"/>
            <a:ext cx="2404107" cy="720080"/>
            <a:chOff x="9164501" y="116632"/>
            <a:chExt cx="2404107" cy="720080"/>
          </a:xfrm>
        </p:grpSpPr>
        <p:pic>
          <p:nvPicPr>
            <p:cNvPr id="9" name="图片 7" descr="厦门大学校徽（标准版_蓝）.png"/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164501" y="116632"/>
              <a:ext cx="720080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图片 9" descr="厦门大学校名（标准版_蓝）.pn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28597" y="188640"/>
              <a:ext cx="1540011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厦门大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底板副本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厦门大学校徽（标准版）.png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lum contrast="40000"/>
          </a:blip>
          <a:srcRect r="13154" b="28781"/>
          <a:stretch>
            <a:fillRect/>
          </a:stretch>
        </p:blipFill>
        <p:spPr>
          <a:xfrm>
            <a:off x="6381753" y="3286124"/>
            <a:ext cx="5807543" cy="3571876"/>
          </a:xfrm>
          <a:prstGeom prst="rect">
            <a:avLst/>
          </a:prstGeom>
        </p:spPr>
      </p:pic>
      <p:grpSp>
        <p:nvGrpSpPr>
          <p:cNvPr id="6" name="组合 6"/>
          <p:cNvGrpSpPr/>
          <p:nvPr/>
        </p:nvGrpSpPr>
        <p:grpSpPr bwMode="auto">
          <a:xfrm>
            <a:off x="7143751" y="203201"/>
            <a:ext cx="4857749" cy="606425"/>
            <a:chOff x="5000628" y="214290"/>
            <a:chExt cx="3970722" cy="660159"/>
          </a:xfrm>
        </p:grpSpPr>
        <p:pic>
          <p:nvPicPr>
            <p:cNvPr id="7" name="Picture 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8502" y="216002"/>
              <a:ext cx="792848" cy="658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28" y="214290"/>
              <a:ext cx="801466" cy="660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4222" y="219075"/>
              <a:ext cx="792128" cy="655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 descr="E:\My Documents\My Pictures\厦门大学图片库\厦大风光\柳垂芙蓉.bmp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351" y="216002"/>
              <a:ext cx="792151" cy="658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 descr="E:\My Documents\My Pictures\厦门大学图片库\厦大风光\嘉庚铜像.jpg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094" y="216002"/>
              <a:ext cx="792128" cy="658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13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1816100"/>
            <a:ext cx="10363200" cy="1470025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4" y="260649"/>
            <a:ext cx="12192000" cy="688975"/>
          </a:xfrm>
        </p:spPr>
        <p:txBody>
          <a:bodyPr/>
          <a:lstStyle>
            <a:lvl1pPr>
              <a:defRPr sz="3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buFont typeface="Wingdings" panose="05000000000000000000" pitchFamily="2" charset="2"/>
              <a:buChar char="p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125538"/>
            <a:ext cx="53848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sz="3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44000" y="179388"/>
            <a:ext cx="3048000" cy="60118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8940800" cy="60118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1_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9388"/>
            <a:ext cx="12192000" cy="688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4417" y="1125538"/>
            <a:ext cx="5384800" cy="506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125538"/>
            <a:ext cx="5384800" cy="506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1125539"/>
            <a:ext cx="5615599" cy="4679727"/>
          </a:xfrm>
          <a:prstGeom prst="rect">
            <a:avLst/>
          </a:prstGeom>
        </p:spPr>
        <p:txBody>
          <a:bodyPr lIns="91436" tIns="45718" rIns="91436" bIns="45718"/>
          <a:lstStyle>
            <a:lvl1pPr marL="363220" indent="-363220" algn="just">
              <a:spcAft>
                <a:spcPts val="400"/>
              </a:spcAft>
              <a:buFont typeface="Wingdings" panose="05000000000000000000" pitchFamily="2" charset="2"/>
              <a:buChar char="Ø"/>
              <a:defRPr sz="2700" b="1">
                <a:solidFill>
                  <a:srgbClr val="324A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23570" indent="-361950" algn="just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p"/>
              <a:defRPr sz="2500" b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711200" indent="-174625" algn="just">
              <a:spcAft>
                <a:spcPts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160145" indent="-260350" algn="just">
              <a:buFont typeface="Times New Roman" panose="02020603050405020304" pitchFamily="18" charset="0"/>
              <a:buChar char="−"/>
              <a:defRPr sz="190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0"/>
          </p:nvPr>
        </p:nvSpPr>
        <p:spPr>
          <a:xfrm>
            <a:off x="504056" y="258982"/>
            <a:ext cx="7320136" cy="66715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just">
              <a:lnSpc>
                <a:spcPts val="3200"/>
              </a:lnSpc>
              <a:spcBef>
                <a:spcPts val="1500"/>
              </a:spcBef>
              <a:spcAft>
                <a:spcPts val="1500"/>
              </a:spcAft>
              <a:buFont typeface="+mj-ea"/>
              <a:buNone/>
              <a:defRPr sz="4000" b="1">
                <a:solidFill>
                  <a:srgbClr val="A61D38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609600" y="914400"/>
            <a:ext cx="1097280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6" tIns="45718" rIns="91436" bIns="45718" anchor="ctr"/>
          <a:lstStyle/>
          <a:p>
            <a:endParaRPr lang="en-US" sz="2400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2" hasCustomPrompt="1"/>
          </p:nvPr>
        </p:nvSpPr>
        <p:spPr>
          <a:xfrm>
            <a:off x="6744074" y="5013176"/>
            <a:ext cx="5114553" cy="43180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单击此处编辑图片题注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1125539"/>
            <a:ext cx="5615599" cy="4679727"/>
          </a:xfrm>
          <a:prstGeom prst="rect">
            <a:avLst/>
          </a:prstGeom>
        </p:spPr>
        <p:txBody>
          <a:bodyPr lIns="91436" tIns="45718" rIns="91436" bIns="45718"/>
          <a:lstStyle>
            <a:lvl1pPr marL="363220" indent="-363220" algn="just">
              <a:spcAft>
                <a:spcPts val="400"/>
              </a:spcAft>
              <a:buFont typeface="Wingdings" panose="05000000000000000000" pitchFamily="2" charset="2"/>
              <a:buChar char="Ø"/>
              <a:defRPr sz="2700" b="1">
                <a:solidFill>
                  <a:srgbClr val="324A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23570" indent="-361950" algn="just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p"/>
              <a:defRPr sz="2500" b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711200" indent="-174625" algn="just">
              <a:spcAft>
                <a:spcPts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160145" indent="-260350" algn="just">
              <a:buFont typeface="Times New Roman" panose="02020603050405020304" pitchFamily="18" charset="0"/>
              <a:buChar char="−"/>
              <a:defRPr sz="190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0"/>
          </p:nvPr>
        </p:nvSpPr>
        <p:spPr>
          <a:xfrm>
            <a:off x="504056" y="258982"/>
            <a:ext cx="7320136" cy="66715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just">
              <a:lnSpc>
                <a:spcPts val="3200"/>
              </a:lnSpc>
              <a:spcBef>
                <a:spcPts val="1500"/>
              </a:spcBef>
              <a:spcAft>
                <a:spcPts val="1500"/>
              </a:spcAft>
              <a:buFont typeface="+mj-ea"/>
              <a:buNone/>
              <a:defRPr sz="4000" b="1">
                <a:solidFill>
                  <a:srgbClr val="A61D38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609600" y="914400"/>
            <a:ext cx="1097280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6" tIns="45718" rIns="91436" bIns="45718" anchor="ctr"/>
          <a:lstStyle/>
          <a:p>
            <a:endParaRPr lang="en-US" sz="2400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2" hasCustomPrompt="1"/>
          </p:nvPr>
        </p:nvSpPr>
        <p:spPr>
          <a:xfrm>
            <a:off x="6744074" y="5013176"/>
            <a:ext cx="5114553" cy="43180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单击此处编辑图片题注</a:t>
            </a:r>
          </a:p>
        </p:txBody>
      </p:sp>
      <p:sp>
        <p:nvSpPr>
          <p:cNvPr id="33" name="内容占位符 2"/>
          <p:cNvSpPr>
            <a:spLocks noGrp="1"/>
          </p:cNvSpPr>
          <p:nvPr>
            <p:ph idx="13"/>
          </p:nvPr>
        </p:nvSpPr>
        <p:spPr>
          <a:xfrm>
            <a:off x="624419" y="6297958"/>
            <a:ext cx="11234208" cy="659436"/>
          </a:xfrm>
          <a:prstGeom prst="rect">
            <a:avLst/>
          </a:prstGeom>
        </p:spPr>
        <p:txBody>
          <a:bodyPr lIns="91436" tIns="45718" rIns="91436" bIns="45718"/>
          <a:lstStyle>
            <a:lvl1pPr marL="448945" indent="-448945" algn="just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2700" b="1">
                <a:solidFill>
                  <a:srgbClr val="A61D38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812800" indent="-355600" algn="just">
              <a:lnSpc>
                <a:spcPts val="28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p"/>
              <a:defRPr b="1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1261745" indent="-347345" algn="just">
              <a:spcAft>
                <a:spcPts val="0"/>
              </a:spcAft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9164501" y="116632"/>
            <a:ext cx="2404107" cy="720080"/>
            <a:chOff x="9164501" y="116632"/>
            <a:chExt cx="2404107" cy="720080"/>
          </a:xfrm>
        </p:grpSpPr>
        <p:pic>
          <p:nvPicPr>
            <p:cNvPr id="9" name="图片 7" descr="厦门大学校徽（标准版_蓝）.png"/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164501" y="116632"/>
              <a:ext cx="720080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图片 9" descr="厦门大学校名（标准版_蓝）.pn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28597" y="188640"/>
              <a:ext cx="1540011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12192000" cy="688975"/>
          </a:xfrm>
          <a:prstGeom prst="rect">
            <a:avLst/>
          </a:prstGeom>
          <a:noFill/>
          <a:ln w="9525" algn="ctr">
            <a:noFill/>
            <a:miter lim="800000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72000" tIns="36000" rIns="91440" bIns="45720" numCol="1" anchor="t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1125538"/>
            <a:ext cx="109728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endParaRPr lang="en-US" altLang="zh-CN"/>
          </a:p>
        </p:txBody>
      </p:sp>
      <p:pic>
        <p:nvPicPr>
          <p:cNvPr id="3076" name="图片 8" descr="渐变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72251"/>
            <a:ext cx="4119033" cy="11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图片 9" descr="渐变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1" y="677863"/>
            <a:ext cx="40005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图片 7" descr="厦门大学校徽（标准版_蓝）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684" y="233363"/>
            <a:ext cx="776816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9" descr="厦门大学校名（标准版_蓝）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651" y="300038"/>
            <a:ext cx="169756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/>
  <p:txStyles>
    <p:titleStyle>
      <a:lvl1pPr indent="36195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indent="36195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indent="36195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indent="36195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indent="36195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C00000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112F8F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112F8F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112F8F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112F8F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580" indent="-449580" algn="just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p"/>
        <a:defRPr sz="2400" b="1">
          <a:solidFill>
            <a:srgbClr val="112F8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14400" indent="-285750" algn="just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A50021"/>
        </a:buClr>
        <a:buFont typeface="Wingdings" panose="05000000000000000000" pitchFamily="2" charset="2"/>
        <a:buChar char="Ø"/>
        <a:defRPr sz="2000" b="1">
          <a:solidFill>
            <a:srgbClr val="112F8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22705" indent="-228600" algn="just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112F8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黑体" panose="02010609060101010101" pitchFamily="49" charset="-122"/>
          <a:cs typeface="宋体" panose="02010600030101010101" pitchFamily="2" charset="-122"/>
        </a:defRPr>
      </a:lvl4pPr>
      <a:lvl5pPr marL="213868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黑体" panose="02010609060101010101" pitchFamily="49" charset="-122"/>
          <a:cs typeface="宋体" panose="02010600030101010101" pitchFamily="2" charset="-122"/>
        </a:defRPr>
      </a:lvl5pPr>
      <a:lvl6pPr marL="259588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305308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51028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96748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AA0F4-3702-490E-9760-E29414B8446A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9FF2A-F39D-422D-949F-FF9936747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.bin"/><Relationship Id="rId4" Type="http://schemas.openxmlformats.org/officeDocument/2006/relationships/hyperlink" Target="../&#38405;&#35835;&#26448;&#26009;/&#38754;&#23545;&#38754;&#30340;&#21150;&#20844;&#23460;&#8212;&#8212;&#24754;&#24773;&#22270;&#28789;.do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99849"/>
            <a:ext cx="9144000" cy="2387600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ts val="4000"/>
              </a:lnSpc>
              <a:spcAft>
                <a:spcPct val="0"/>
              </a:spcAft>
            </a:pPr>
            <a:r>
              <a:rPr lang="zh-CN" altLang="en-US" sz="4800" b="1" kern="0" dirty="0">
                <a:solidFill>
                  <a:srgbClr val="99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软件体系结构</a:t>
            </a:r>
            <a:r>
              <a:rPr lang="en-US" altLang="zh-CN" sz="4800" b="1" kern="0" dirty="0">
                <a:solidFill>
                  <a:srgbClr val="99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1-6</a:t>
            </a:r>
            <a:r>
              <a:rPr lang="zh-CN" altLang="en-US" sz="4800" b="1" kern="0" dirty="0">
                <a:solidFill>
                  <a:srgbClr val="99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次作业评讲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24321"/>
          </a:xfrm>
        </p:spPr>
        <p:txBody>
          <a:bodyPr>
            <a:normAutofit lnSpcReduction="10000"/>
          </a:bodyPr>
          <a:lstStyle/>
          <a:p>
            <a:r>
              <a:rPr lang="en-US" altLang="zh-CN" sz="3600" b="1" kern="0" dirty="0">
                <a:solidFill>
                  <a:srgbClr val="99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2025.04.18</a:t>
            </a:r>
          </a:p>
          <a:p>
            <a:endParaRPr lang="en-US" altLang="zh-CN" sz="1800" b="1" kern="0" dirty="0">
              <a:solidFill>
                <a:srgbClr val="99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j-cs"/>
            </a:endParaRPr>
          </a:p>
          <a:p>
            <a:r>
              <a:rPr lang="zh-CN" altLang="en-US" sz="1800" b="1" kern="0" dirty="0">
                <a:solidFill>
                  <a:srgbClr val="99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高琳峰 </a:t>
            </a:r>
            <a:r>
              <a:rPr lang="en-US" altLang="zh-CN" sz="1800" b="1" kern="0" dirty="0">
                <a:solidFill>
                  <a:srgbClr val="99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15160007902 gaolinfeng@stu.xmu.edu.cn</a:t>
            </a:r>
          </a:p>
          <a:p>
            <a:r>
              <a:rPr lang="zh-CN" altLang="en-US" sz="1800" b="1" kern="0" dirty="0">
                <a:solidFill>
                  <a:srgbClr val="99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刘占宇 </a:t>
            </a:r>
            <a:r>
              <a:rPr lang="en-US" altLang="zh-CN" sz="1800" b="1" kern="0" dirty="0">
                <a:solidFill>
                  <a:srgbClr val="99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13205993969 liuzhanyu@stu.xmu.edu.cn</a:t>
            </a:r>
          </a:p>
          <a:p>
            <a:r>
              <a:rPr lang="zh-CN" altLang="en-US" sz="1800" b="1" kern="0" dirty="0">
                <a:solidFill>
                  <a:srgbClr val="99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肖美满 </a:t>
            </a:r>
            <a:r>
              <a:rPr lang="en-US" altLang="zh-CN" sz="1800" b="1" kern="0" dirty="0">
                <a:solidFill>
                  <a:srgbClr val="99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13030870269 xiaomeiman@stu.xmu.edu.cn</a:t>
            </a:r>
          </a:p>
          <a:p>
            <a:endParaRPr lang="en-US" altLang="zh-CN" sz="1800" b="1" kern="0" dirty="0">
              <a:solidFill>
                <a:srgbClr val="99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0"/>
          </p:nvPr>
        </p:nvSpPr>
        <p:spPr>
          <a:xfrm>
            <a:off x="504056" y="258982"/>
            <a:ext cx="7320136" cy="667156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Homework 2</a:t>
            </a:r>
            <a:r>
              <a:rPr lang="zh-CN" altLang="en-US" dirty="0">
                <a:latin typeface="+mn-lt"/>
              </a:rPr>
              <a:t>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3812" y="1343608"/>
            <a:ext cx="14555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优秀作业：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曾思翰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王志航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方明正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何中延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李伟峰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李叶佳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陶雅婷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徐科宇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郑海阳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潘宇科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48947" y="1968761"/>
            <a:ext cx="1455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高凯琪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范怡然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阚婉芹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梁江浩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钱方远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汤煊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王泽宁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王子尧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曾志强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张芮华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4082" y="1959161"/>
            <a:ext cx="1455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杨宇航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陈世薇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杜俊豪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吴士宏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肖文哲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/>
          <p:nvPr/>
        </p:nvSpPr>
        <p:spPr>
          <a:xfrm>
            <a:off x="623392" y="1033339"/>
            <a:ext cx="10801200" cy="534092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endParaRPr lang="en-US" altLang="zh-CN" sz="1600" b="1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altLang="zh-CN" sz="2000" kern="0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3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539" y="908721"/>
            <a:ext cx="11476125" cy="56174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阅读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Software Architecture4+1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，试简述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SA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中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4+1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视图。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答题要点：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分别阐述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4+1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视图（视角、关注点、表示法等）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--85</a:t>
            </a:r>
          </a:p>
          <a:p>
            <a:pPr>
              <a:lnSpc>
                <a:spcPct val="10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阐述视图间的关系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--10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总结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--5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972425" y="1540510"/>
          <a:ext cx="4011295" cy="5191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Acrobat Document" r:id="rId4" imgW="4448810" imgH="5755005" progId="AcroExch.Document.11">
                  <p:embed/>
                </p:oleObj>
              </mc:Choice>
              <mc:Fallback>
                <p:oleObj name="Acrobat Document" r:id="rId4" imgW="4448810" imgH="5755005" progId="AcroExch.Document.11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2425" y="1540510"/>
                        <a:ext cx="4011295" cy="5191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3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812" y="1343608"/>
            <a:ext cx="1455576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优秀作业：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罗佩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王志航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陈博煌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何中延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贾涛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李伟峰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李叶佳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刘旭洲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徐科宇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温欣怡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48947" y="1968761"/>
            <a:ext cx="1455576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李可羿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高凯琪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钱方远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汤皓敏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汤煊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魏一诺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武静仪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邢舒扬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曾志强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张驰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54082" y="1959161"/>
            <a:ext cx="145557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蔡光盐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蔡思琪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陈培榕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陈伟鑫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洪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伟鑫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/>
          <p:nvPr/>
        </p:nvSpPr>
        <p:spPr>
          <a:xfrm>
            <a:off x="623392" y="1033339"/>
            <a:ext cx="10801200" cy="534092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endParaRPr lang="en-US" altLang="zh-CN" sz="1600" b="1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altLang="zh-CN" sz="2000" kern="0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3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265" y="908685"/>
            <a:ext cx="10854690" cy="561721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作业中普遍存在的问题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没有讲视图的表示方法</a:t>
            </a:r>
          </a:p>
          <a:p>
            <a:pPr lvl="1">
              <a:lnSpc>
                <a:spcPct val="100000"/>
              </a:lnSpc>
            </a:pP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逻辑视图（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Logical View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）：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Booch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标记法，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UML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（类图、交互图、顺序图、状态图），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</a:p>
          <a:p>
            <a:pPr lvl="1">
              <a:lnSpc>
                <a:spcPct val="100000"/>
              </a:lnSpc>
            </a:pP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进程视图（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Process View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）：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Booch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标记法，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UML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（活动图、交互图、状态图）</a:t>
            </a:r>
          </a:p>
          <a:p>
            <a:pPr lvl="1">
              <a:lnSpc>
                <a:spcPct val="100000"/>
              </a:lnSpc>
            </a:pP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物理视图（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Physical View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）：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UML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（部署图）</a:t>
            </a:r>
          </a:p>
          <a:p>
            <a:pPr lvl="1">
              <a:lnSpc>
                <a:spcPct val="100000"/>
              </a:lnSpc>
            </a:pP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开发视图（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Development View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）：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Booch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标记法，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UML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（包图）</a:t>
            </a:r>
          </a:p>
          <a:p>
            <a:pPr lvl="1">
              <a:lnSpc>
                <a:spcPct val="100000"/>
              </a:lnSpc>
            </a:pP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场景视图（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Scenario View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）：用例文本，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UML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（用例图）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/>
          <p:nvPr/>
        </p:nvSpPr>
        <p:spPr>
          <a:xfrm>
            <a:off x="623392" y="1033339"/>
            <a:ext cx="10801200" cy="534092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endParaRPr lang="en-US" altLang="zh-CN" sz="1600" b="1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altLang="zh-CN" sz="2000" kern="0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3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265" y="908685"/>
            <a:ext cx="10854690" cy="561721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作业中普遍存在的问题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没有阐述视图之间的关系</a:t>
            </a:r>
          </a:p>
          <a:p>
            <a:pPr lvl="1">
              <a:lnSpc>
                <a:spcPct val="100000"/>
              </a:lnSpc>
            </a:pP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逻辑视图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的模块</a:t>
            </a: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映射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开发视图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的代码包，进一步</a:t>
            </a: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适配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进程视图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的并发单元，最终</a:t>
            </a: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部署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到</a:t>
            </a: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物理视图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的硬件节点。</a:t>
            </a:r>
          </a:p>
          <a:p>
            <a:pPr lvl="1">
              <a:lnSpc>
                <a:spcPct val="100000"/>
              </a:lnSpc>
            </a:pP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场景视图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作为驱动与验证工具，通过用例场景（用户需求）</a:t>
            </a: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整合其他四个视图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，确保各视角设计的一致性。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45" y="3649345"/>
            <a:ext cx="4070350" cy="30841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3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890" y="984885"/>
            <a:ext cx="22053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优秀作业展示：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70" y="1383665"/>
            <a:ext cx="3202305" cy="4984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83435" y="6368415"/>
            <a:ext cx="124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刘旭洲</a:t>
            </a:r>
          </a:p>
        </p:txBody>
      </p:sp>
      <p:sp>
        <p:nvSpPr>
          <p:cNvPr id="5" name="矩形 4"/>
          <p:cNvSpPr/>
          <p:nvPr/>
        </p:nvSpPr>
        <p:spPr>
          <a:xfrm>
            <a:off x="1286510" y="1847850"/>
            <a:ext cx="286385" cy="46863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162050" y="6109970"/>
            <a:ext cx="3074670" cy="19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162050" y="6234430"/>
            <a:ext cx="308419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52525" y="6349365"/>
            <a:ext cx="95821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112260" y="6014085"/>
            <a:ext cx="1536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50" y="1639570"/>
            <a:ext cx="3841115" cy="42024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708265" y="6014085"/>
            <a:ext cx="124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高凯琪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/>
          <p:nvPr/>
        </p:nvSpPr>
        <p:spPr>
          <a:xfrm>
            <a:off x="623392" y="1033339"/>
            <a:ext cx="10801200" cy="534092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endParaRPr lang="en-US" altLang="zh-CN" sz="1600" b="1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altLang="zh-CN" sz="2000" kern="0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5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265" y="908685"/>
            <a:ext cx="10968990" cy="56172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在各大期刊会议中，我们经常看到引文索引的概念。什么是引文索引？文献检索系统有哪些？</a:t>
            </a:r>
          </a:p>
          <a:p>
            <a:pPr algn="just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题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：试举例说明模型与算法的区别与联系？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/>
          <p:nvPr/>
        </p:nvSpPr>
        <p:spPr>
          <a:xfrm>
            <a:off x="623392" y="1033339"/>
            <a:ext cx="10801200" cy="534092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endParaRPr lang="en-US" altLang="zh-CN" sz="1600" b="1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altLang="zh-CN" sz="2000" kern="0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5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265" y="908685"/>
            <a:ext cx="10930890" cy="56172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题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：在各大期刊会议中，我们经常看到引文索引的概念。什么是引文索引？文献检索系统有哪些？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答题要点：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解释引文索引是什么？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--20</a:t>
            </a:r>
          </a:p>
          <a:p>
            <a:pPr>
              <a:lnSpc>
                <a:spcPct val="10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文献检索系统有哪些？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--20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/>
          <p:nvPr/>
        </p:nvSpPr>
        <p:spPr>
          <a:xfrm>
            <a:off x="623392" y="1033339"/>
            <a:ext cx="10801200" cy="534092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endParaRPr lang="en-US" altLang="zh-CN" sz="1600" b="1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altLang="zh-CN" sz="2000" kern="0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5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265" y="908685"/>
            <a:ext cx="10930890" cy="56172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题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：试举例说明模型与算法的区别与联系？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答题要点：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模型与算法的区别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例子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--30</a:t>
            </a:r>
          </a:p>
          <a:p>
            <a:pPr>
              <a:lnSpc>
                <a:spcPct val="10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模型与算法的联系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例子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--30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5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812" y="1343608"/>
            <a:ext cx="1455576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优秀作业：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唐兆煌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栗斌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郑汉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韩佳豪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李伟峰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李叶佳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刘智文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陆媛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武玉珠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徐科宇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48947" y="1968761"/>
            <a:ext cx="1455576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高凯琪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陈嘉俊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范怡然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阚婉芹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李相龙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钱方远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武静仪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薛俊文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曾炜博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曾志强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54082" y="1959161"/>
            <a:ext cx="145557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宋松原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蔡思琪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陈培榕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洪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伟鑫</a:t>
            </a: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霍彦儒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/>
          <p:nvPr/>
        </p:nvSpPr>
        <p:spPr>
          <a:xfrm>
            <a:off x="623392" y="1033339"/>
            <a:ext cx="10801200" cy="534092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endParaRPr lang="en-US" altLang="zh-CN" sz="1600" b="1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altLang="zh-CN" sz="2000" kern="0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96539" y="908721"/>
            <a:ext cx="11476125" cy="561749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：任选一位图灵奖获得者，简要分析他（她）的成长和获奖。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：综述：国产软硬件的过去、现在和将来（以下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个选一作答）：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               （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               （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）数据库系统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                                  （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）操作系统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：简要介绍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transformer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网络的原理与结构。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建议：阅读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人月神话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（读了不会后悔的书）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                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hlinkClick r:id="rId4" action="ppaction://hlinkfile"/>
              </a:rPr>
              <a:t>面对面的办公室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hlinkClick r:id="rId4" action="ppaction://hlinkfile"/>
              </a:rPr>
              <a:t>——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hlinkClick r:id="rId4" action="ppaction://hlinkfile"/>
              </a:rPr>
              <a:t>悲情图灵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要求：字数不限，不晚于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2025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sz="1800" dirty="0">
                <a:solidFill>
                  <a:schemeClr val="tx1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11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日将完成后作业的电子本版本上传到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FTP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服务器（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121.192.180.66 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）作业的</a:t>
            </a:r>
            <a:r>
              <a:rPr lang="zh-CN" altLang="en-US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“本科生</a:t>
            </a:r>
            <a:r>
              <a:rPr lang="en-US" altLang="zh-CN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/2022</a:t>
            </a:r>
            <a:r>
              <a:rPr lang="zh-CN" altLang="en-US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级本科生”</a:t>
            </a:r>
            <a:r>
              <a:rPr lang="en-US" altLang="zh-CN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Y</a:t>
            </a:r>
            <a:r>
              <a:rPr lang="zh-CN" altLang="en-US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班</a:t>
            </a:r>
            <a:r>
              <a:rPr lang="en-US" altLang="zh-CN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“作业</a:t>
            </a:r>
            <a:r>
              <a:rPr lang="en-US" altLang="zh-CN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X</a:t>
            </a:r>
            <a:r>
              <a:rPr lang="zh-CN" altLang="en-US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 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下。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提交作业的文件命名规则为：</a:t>
            </a:r>
            <a:endParaRPr lang="en-US" altLang="zh-CN" sz="18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学号姓名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X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) 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X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表示的是第几次作业，为正整数。</a:t>
            </a:r>
            <a:r>
              <a:rPr lang="en-US" altLang="zh-CN" sz="1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Y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根据自己所在的班级取值为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</a:t>
            </a:r>
            <a:r>
              <a:rPr lang="en-US" altLang="zh-CN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18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1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9970597" y="2276872"/>
          <a:ext cx="2115493" cy="2532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5" imgW="5271135" imgH="8618855" progId="Word.Document.8">
                  <p:embed/>
                </p:oleObj>
              </mc:Choice>
              <mc:Fallback>
                <p:oleObj name="Document" r:id="rId5" imgW="5271135" imgH="8618855" progId="Word.Document.8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70597" y="2276872"/>
                        <a:ext cx="2115493" cy="2532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536161" y="2276871"/>
          <a:ext cx="1944216" cy="2532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DF" r:id="rId7" imgW="5667375" imgH="8020050" progId="FoxitPhantomPDF.Document">
                  <p:embed/>
                </p:oleObj>
              </mc:Choice>
              <mc:Fallback>
                <p:oleObj name="PDF" r:id="rId7" imgW="5667375" imgH="8020050" progId="FoxitPhantomPDF.Document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36161" y="2276871"/>
                        <a:ext cx="1944216" cy="2532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/>
          <p:nvPr/>
        </p:nvSpPr>
        <p:spPr>
          <a:xfrm>
            <a:off x="623392" y="1033339"/>
            <a:ext cx="10801200" cy="534092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endParaRPr lang="en-US" altLang="zh-CN" sz="1600" b="1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altLang="zh-CN" sz="2000" kern="0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5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539" y="908721"/>
            <a:ext cx="11476125" cy="561749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作业中普遍存在的问题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在各大期刊会议中，我们经常看到引文索引的概念。什么是引文索引？文献检索系统有哪些？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只讲了引文索引是什么，没有讲文献检索系统有哪些。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国内：</a:t>
            </a:r>
          </a:p>
          <a:p>
            <a:pPr lvl="3">
              <a:lnSpc>
                <a:spcPct val="100000"/>
              </a:lnSpc>
            </a:pPr>
            <a:r>
              <a:rPr lang="en-US" altLang="zh-CN" dirty="0"/>
              <a:t>​​</a:t>
            </a:r>
            <a:r>
              <a:rPr lang="zh-CN" altLang="en-US" dirty="0"/>
              <a:t>中国知网（</a:t>
            </a:r>
            <a:r>
              <a:rPr lang="en-US" altLang="zh-CN" dirty="0"/>
              <a:t>CNKI</a:t>
            </a:r>
            <a:r>
              <a:rPr lang="zh-CN" altLang="en-US" dirty="0"/>
              <a:t>）</a:t>
            </a:r>
            <a:endParaRPr lang="zh-CN" altLang="en-US" sz="1900" dirty="0"/>
          </a:p>
          <a:p>
            <a:pPr lvl="3">
              <a:lnSpc>
                <a:spcPct val="100000"/>
              </a:lnSpc>
            </a:pPr>
            <a:r>
              <a:rPr lang="zh-CN" altLang="en-US" dirty="0"/>
              <a:t>万方数据</a:t>
            </a:r>
          </a:p>
          <a:p>
            <a:pPr lvl="3">
              <a:lnSpc>
                <a:spcPct val="100000"/>
              </a:lnSpc>
            </a:pPr>
            <a:r>
              <a:rPr lang="zh-CN" altLang="en-US" dirty="0"/>
              <a:t>维普资讯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国外</a:t>
            </a:r>
          </a:p>
          <a:p>
            <a:pPr lvl="3">
              <a:lnSpc>
                <a:spcPct val="100000"/>
              </a:lnSpc>
            </a:pPr>
            <a:r>
              <a:rPr lang="en-US" altLang="zh-CN" dirty="0"/>
              <a:t>Web of Science</a:t>
            </a:r>
            <a:endParaRPr lang="zh-CN" altLang="en-US" sz="1900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​​Scopus</a:t>
            </a:r>
          </a:p>
          <a:p>
            <a:pPr lvl="3">
              <a:lnSpc>
                <a:spcPct val="100000"/>
              </a:lnSpc>
            </a:pPr>
            <a:r>
              <a:rPr lang="en-US" altLang="zh-CN" dirty="0"/>
              <a:t>​​PubMed</a:t>
            </a:r>
          </a:p>
          <a:p>
            <a:pPr lvl="3">
              <a:lnSpc>
                <a:spcPct val="100000"/>
              </a:lnSpc>
            </a:pPr>
            <a:r>
              <a:rPr lang="en-US" altLang="zh-CN" dirty="0"/>
              <a:t>Google Scholar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按其他分类方式阐述：书目检索系统、题录与文摘系统、全文检索系统</a:t>
            </a:r>
          </a:p>
          <a:p>
            <a:pPr lvl="2">
              <a:lnSpc>
                <a:spcPct val="100000"/>
              </a:lnSpc>
            </a:pPr>
            <a:endParaRPr lang="zh-CN" altLang="en-US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/>
          <p:nvPr/>
        </p:nvSpPr>
        <p:spPr>
          <a:xfrm>
            <a:off x="623392" y="1033339"/>
            <a:ext cx="10801200" cy="534092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endParaRPr lang="en-US" altLang="zh-CN" sz="1600" b="1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altLang="zh-CN" sz="2000" kern="0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5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539" y="908721"/>
            <a:ext cx="11476125" cy="56174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作业中普遍存在的问题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试举例说明模型与算法的区别与联系？</a:t>
            </a:r>
            <a:endParaRPr lang="zh-CN" altLang="en-US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问题是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试举例说明模型与算法的区别与联系？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但是有些同学回答</a:t>
            </a: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试说明网络、模型与算法的区别与联系？</a:t>
            </a:r>
            <a:endParaRPr lang="zh-CN" altLang="en-US" sz="222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有部分同学没有</a:t>
            </a:r>
            <a:r>
              <a:rPr lang="zh-CN" altLang="en-US" sz="222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举例子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结合讲区别和联系</a:t>
            </a:r>
          </a:p>
          <a:p>
            <a:pPr lvl="1">
              <a:lnSpc>
                <a:spcPct val="100000"/>
              </a:lnSpc>
            </a:pPr>
            <a:r>
              <a:rPr lang="en-US" altLang="zh-CN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222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区别和联系只讲了其中之一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3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890" y="984885"/>
            <a:ext cx="22053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优秀作业展示：</a:t>
            </a:r>
          </a:p>
        </p:txBody>
      </p:sp>
      <p:cxnSp>
        <p:nvCxnSpPr>
          <p:cNvPr id="11" name="直接连接符 10"/>
          <p:cNvCxnSpPr/>
          <p:nvPr/>
        </p:nvCxnSpPr>
        <p:spPr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0" y="1167765"/>
            <a:ext cx="3891915" cy="51581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1780" y="6431915"/>
            <a:ext cx="941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洪伟鑫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75" y="1383665"/>
            <a:ext cx="3539490" cy="494728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92375" y="6330950"/>
            <a:ext cx="941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曾炜博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4:</a:t>
            </a: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396716" y="1340768"/>
            <a:ext cx="4483259" cy="4669978"/>
          </a:xfrm>
          <a:prstGeom prst="rect">
            <a:avLst/>
          </a:prstGeom>
        </p:spPr>
        <p:txBody>
          <a:bodyPr/>
          <a:lstStyle>
            <a:lvl1pPr marL="229870" indent="-229870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marL="229870" marR="0" lvl="0" indent="-229870" algn="just" defTabSz="914400" rtl="0" eaLnBrk="0" fontAlgn="base" latinLnBrk="0" hangingPunct="0">
              <a:lnSpc>
                <a:spcPts val="3200"/>
              </a:lnSpc>
              <a:spcBef>
                <a:spcPts val="1500"/>
              </a:spcBef>
              <a:spcAft>
                <a:spcPts val="1500"/>
              </a:spcAft>
              <a:buClr>
                <a:srgbClr val="993333"/>
              </a:buClr>
              <a:buSzTx/>
              <a:buFontTx/>
              <a:buChar char="•"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Reading……</a:t>
            </a:r>
          </a:p>
          <a:p>
            <a:pPr marL="229870" marR="0" lvl="0" indent="-229870" algn="just" defTabSz="914400" rtl="0" eaLnBrk="0" fontAlgn="base" latinLnBrk="0" hangingPunct="0">
              <a:lnSpc>
                <a:spcPts val="3200"/>
              </a:lnSpc>
              <a:spcBef>
                <a:spcPts val="1500"/>
              </a:spcBef>
              <a:spcAft>
                <a:spcPts val="1500"/>
              </a:spcAft>
              <a:buClr>
                <a:srgbClr val="993333"/>
              </a:buClr>
              <a:buSzTx/>
              <a:buFontTx/>
              <a:buChar char="•"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简述软件体系结构的质量属性。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29870" marR="0" lvl="0" indent="-229870" algn="just" defTabSz="914400" rtl="0" eaLnBrk="0" fontAlgn="base" latinLnBrk="0" hangingPunct="0">
              <a:lnSpc>
                <a:spcPts val="3200"/>
              </a:lnSpc>
              <a:spcBef>
                <a:spcPts val="1500"/>
              </a:spcBef>
              <a:spcAft>
                <a:spcPts val="1500"/>
              </a:spcAft>
              <a:buClr>
                <a:srgbClr val="993333"/>
              </a:buClr>
              <a:buSzTx/>
              <a:buFontTx/>
              <a:buChar char="•"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/>
                <a:ea typeface="黑体" panose="02010609060101010101" pitchFamily="49" charset="-122"/>
              </a:rPr>
              <a:t>Deadline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/>
                <a:ea typeface="黑体" panose="02010609060101010101" pitchFamily="49" charset="-122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/>
                <a:ea typeface="黑体" panose="02010609060101010101" pitchFamily="49" charset="-122"/>
              </a:rPr>
              <a:t>2025.3.25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/>
                <a:ea typeface="黑体" panose="02010609060101010101" pitchFamily="49" charset="-122"/>
              </a:rPr>
              <a:t>前提交至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/>
                <a:ea typeface="黑体" panose="02010609060101010101" pitchFamily="49" charset="-122"/>
              </a:rPr>
              <a:t>FTP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/>
                <a:ea typeface="黑体" panose="02010609060101010101" pitchFamily="49" charset="-122"/>
              </a:rPr>
              <a:t>。作业文件命名同以前。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29870" marR="0" lvl="0" indent="-229870" algn="l" defTabSz="914400" rtl="0" eaLnBrk="1" fontAlgn="base" latinLnBrk="0" hangingPunct="1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SzTx/>
              <a:buFontTx/>
              <a:buChar char="•"/>
              <a:defRPr/>
            </a:pPr>
            <a:endParaRPr kumimoji="0" lang="en-US" altLang="zh-CN" sz="2300" b="0" i="0" u="none" strike="noStrike" kern="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Franklin Gothic Book" panose="020B0503020102020204"/>
              <a:ea typeface="黑体" panose="02010609060101010101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168009" y="949623"/>
          <a:ext cx="5496118" cy="5647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PDF" r:id="rId4" imgW="5667375" imgH="8020050" progId="FoxitPhantomPDF.Document">
                  <p:embed/>
                </p:oleObj>
              </mc:Choice>
              <mc:Fallback>
                <p:oleObj name="PDF" r:id="rId4" imgW="5667375" imgH="8020050" progId="FoxitPhantomPDF.Document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68009" y="949623"/>
                        <a:ext cx="5496118" cy="5647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4:</a:t>
            </a: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412190" y="1638344"/>
            <a:ext cx="249299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文献阅读方法：泛读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28391" y="2280606"/>
            <a:ext cx="5181600" cy="15799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2145"/>
              </a:lnSpc>
              <a:spcBef>
                <a:spcPts val="1030"/>
              </a:spcBef>
              <a:spcAft>
                <a:spcPts val="300"/>
              </a:spcAft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速读标题、摘要与结论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lvl="1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标题：判断研究主题是什么。</a:t>
            </a:r>
          </a:p>
          <a:p>
            <a:pPr lvl="1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摘要：提取核心问题、方法、结论。</a:t>
            </a:r>
          </a:p>
          <a:p>
            <a:pPr lvl="1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结论：进一步提取该研究的细致结论。</a:t>
            </a:r>
            <a:endParaRPr lang="en-US" altLang="zh-CN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8" y="2038454"/>
            <a:ext cx="5826642" cy="309037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644594" y="4390603"/>
            <a:ext cx="3564156" cy="12003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dirty="0"/>
              <a:t>示例如左图所示：</a:t>
            </a:r>
            <a:endParaRPr lang="en-US" altLang="zh-CN" dirty="0"/>
          </a:p>
          <a:p>
            <a:pPr algn="just"/>
            <a:r>
              <a:rPr lang="en-US" altLang="zh-CN" dirty="0"/>
              <a:t>        </a:t>
            </a:r>
            <a:r>
              <a:rPr lang="zh-CN" altLang="en-US" dirty="0"/>
              <a:t>从摘要中我们快速捕捉到软件体系结构质量属性借鉴了</a:t>
            </a:r>
            <a:r>
              <a:rPr lang="en-US" altLang="zh-CN" dirty="0"/>
              <a:t>ISO 9126-1</a:t>
            </a:r>
            <a:r>
              <a:rPr lang="zh-CN" altLang="en-US" dirty="0"/>
              <a:t>质量模型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4:</a:t>
            </a: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02801" y="997880"/>
            <a:ext cx="249299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文献阅读方法：泛读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4158" y="1446246"/>
            <a:ext cx="9675628" cy="9771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b="1" i="0" dirty="0">
                <a:solidFill>
                  <a:srgbClr val="404040"/>
                </a:solidFill>
                <a:effectLst/>
                <a:latin typeface="DeepSeek-CJK-patch"/>
              </a:rPr>
              <a:t>2. 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浏览图表与关键段落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lvl="1" algn="l">
              <a:lnSpc>
                <a:spcPts val="2145"/>
              </a:lnSpc>
              <a:spcBef>
                <a:spcPts val="300"/>
              </a:spcBef>
              <a:spcAft>
                <a:spcPts val="1030"/>
              </a:spcAft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快速定位核心数据、实验方法、创新点。例如从下面的图表中，我们可以清晰了解到</a:t>
            </a:r>
            <a:r>
              <a:rPr lang="en-US" altLang="zh-CN" dirty="0"/>
              <a:t>ISO 9126-1</a:t>
            </a:r>
            <a:r>
              <a:rPr lang="zh-CN" altLang="en-US" dirty="0"/>
              <a:t>质量模型的主要和次要属性</a:t>
            </a:r>
            <a:endParaRPr lang="en-US" altLang="zh-CN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86" y="2650754"/>
            <a:ext cx="5558669" cy="3587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949" y="2650754"/>
            <a:ext cx="4953602" cy="38722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4:</a:t>
            </a: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02805" y="997880"/>
            <a:ext cx="249299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优秀作业评选标准：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4158" y="1446246"/>
            <a:ext cx="9675628" cy="10541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给出</a:t>
            </a:r>
            <a:r>
              <a:rPr lang="en-US" altLang="zh-CN" dirty="0"/>
              <a:t>ISO 9126-1</a:t>
            </a:r>
            <a:r>
              <a:rPr lang="zh-CN" altLang="en-US" dirty="0"/>
              <a:t>质量模型的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图表</a:t>
            </a:r>
            <a:endParaRPr lang="en-US" altLang="zh-CN" b="1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简要解释</a:t>
            </a:r>
            <a:r>
              <a:rPr lang="en-US" altLang="zh-CN" dirty="0"/>
              <a:t>ISO 9126-1</a:t>
            </a:r>
            <a:r>
              <a:rPr lang="zh-CN" altLang="en-US" dirty="0"/>
              <a:t>质量模型的所有主要属性及其次要属性</a:t>
            </a:r>
            <a:endParaRPr lang="en-US" altLang="zh-CN" dirty="0"/>
          </a:p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作业排版美观，语言组织结构不像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AI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生成内容</a:t>
            </a:r>
            <a:endParaRPr lang="en-US" altLang="zh-CN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2401" y="3009801"/>
            <a:ext cx="1980029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需要改进的点：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1045" y="3540859"/>
            <a:ext cx="9675628" cy="10541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注意题目要求，不要偏题</a:t>
            </a:r>
            <a:endParaRPr lang="en-US" altLang="zh-CN" b="1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先仔细阅读论文，不要使用</a:t>
            </a:r>
            <a:r>
              <a:rPr lang="en-US" altLang="zh-CN" b="1" dirty="0">
                <a:solidFill>
                  <a:srgbClr val="404040"/>
                </a:solidFill>
                <a:latin typeface="DeepSeek-CJK-patch"/>
              </a:rPr>
              <a:t>AI</a:t>
            </a: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生成或者直接使用搜索引擎搜答案</a:t>
            </a:r>
            <a:endParaRPr lang="en-US" altLang="zh-CN" dirty="0"/>
          </a:p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dirty="0">
                <a:solidFill>
                  <a:srgbClr val="404040"/>
                </a:solidFill>
                <a:latin typeface="DeepSeek-CJK-patch"/>
              </a:rPr>
              <a:t>与其他人作业的相似度不要太高</a:t>
            </a:r>
            <a:endParaRPr lang="en-US" altLang="zh-CN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4:</a:t>
            </a: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43812" y="1343608"/>
            <a:ext cx="14555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优秀作业：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罗欣怡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栗斌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王志航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陈博煌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方明正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康艺瀚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刘智文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陶雅婷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武玉珠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温欣怡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48947" y="1968761"/>
            <a:ext cx="1455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李可羿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阚婉芹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涂迈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王旭辉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王泽宁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邢舒扬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曾志强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张芮华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张驰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黎然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54082" y="1959161"/>
            <a:ext cx="1455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陈浩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陈培榕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杜俊豪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刘陈清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吴士宏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 6 </a:t>
            </a:r>
            <a:r>
              <a:rPr lang="zh-CN" altLang="en-US" dirty="0"/>
              <a:t>：</a:t>
            </a:r>
            <a:br>
              <a:rPr lang="en-US" altLang="zh-CN" dirty="0">
                <a:solidFill>
                  <a:schemeClr val="bg1"/>
                </a:solidFill>
              </a:rPr>
            </a:br>
            <a:endParaRPr lang="zh-CN" altLang="en-US" dirty="0"/>
          </a:p>
        </p:txBody>
      </p:sp>
      <p:sp>
        <p:nvSpPr>
          <p:cNvPr id="5" name="文本占位符 4"/>
          <p:cNvSpPr txBox="1">
            <a:spLocks noGrp="1"/>
          </p:cNvSpPr>
          <p:nvPr>
            <p:ph type="body" sz="half" idx="1"/>
          </p:nvPr>
        </p:nvSpPr>
        <p:spPr>
          <a:xfrm>
            <a:off x="623889" y="1125539"/>
            <a:ext cx="10944225" cy="4673074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书写具有双向加锁功能的孤子模式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volatile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synchronized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书写具有可变用例数目的孤子模式。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Deadline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2025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7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日。</a:t>
            </a:r>
            <a:r>
              <a:rPr lang="zh-CN" altLang="en-US" dirty="0">
                <a:solidFill>
                  <a:srgbClr val="C00000"/>
                </a:solidFill>
              </a:rPr>
              <a:t>作业文件命名同以前。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要求：一个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Word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文档，包含：源码，系统运行截图。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 bwMode="auto">
          <a:xfrm>
            <a:off x="4153786" y="4118344"/>
            <a:ext cx="1446028" cy="333154"/>
          </a:xfrm>
          <a:prstGeom prst="roundRect">
            <a:avLst/>
          </a:prstGeom>
          <a:solidFill>
            <a:srgbClr val="EAEAEA"/>
          </a:solidFill>
          <a:ln w="12700" cap="flat" cmpd="sng" algn="ctr">
            <a:solidFill>
              <a:srgbClr val="133984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normalizeH="0" baseline="0">
              <a:ln>
                <a:noFill/>
              </a:ln>
              <a:solidFill>
                <a:srgbClr val="133984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6:</a:t>
            </a:r>
            <a:br>
              <a:rPr lang="zh-CN" altLang="en-US" sz="2400" dirty="0"/>
            </a:br>
            <a:endParaRPr lang="zh-CN" altLang="en-US" dirty="0"/>
          </a:p>
        </p:txBody>
      </p:sp>
      <p:graphicFrame>
        <p:nvGraphicFramePr>
          <p:cNvPr id="6" name="Group 78"/>
          <p:cNvGraphicFramePr/>
          <p:nvPr/>
        </p:nvGraphicFramePr>
        <p:xfrm>
          <a:off x="911671" y="1146210"/>
          <a:ext cx="10368657" cy="5039656"/>
        </p:xfrm>
        <a:graphic>
          <a:graphicData uri="http://schemas.openxmlformats.org/drawingml/2006/table">
            <a:tbl>
              <a:tblPr/>
              <a:tblGrid>
                <a:gridCol w="1247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4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6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12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6032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目的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444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创建型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结构型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行为型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26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范围</a:t>
                      </a:r>
                    </a:p>
                  </a:txBody>
                  <a:tcPr marT="45703" marB="457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类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Factory Method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Adapter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Interpreter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Template Method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68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对象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Abstract Factory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Builder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Prototype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Singleton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Bridge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Composite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Decorator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Façade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Flyweight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Proxy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Chain Of Responsibility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Command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Iterator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Mediator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Memonto</a:t>
                      </a:r>
                      <a:endParaRPr kumimoji="1" lang="en-US" altLang="zh-CN" sz="1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-윤고딕140" pitchFamily="18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Observer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State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Strategy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-윤고딕140" pitchFamily="18" charset="-127"/>
                          <a:cs typeface="Times New Roman" panose="02020603050405020304" pitchFamily="18" charset="0"/>
                        </a:rPr>
                        <a:t>Visitor</a:t>
                      </a:r>
                    </a:p>
                  </a:txBody>
                  <a:tcPr marT="45703" marB="457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/>
          <p:nvPr/>
        </p:nvSpPr>
        <p:spPr>
          <a:xfrm>
            <a:off x="623392" y="1033339"/>
            <a:ext cx="10801200" cy="534092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endParaRPr lang="en-US" altLang="zh-CN" sz="1600" b="1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altLang="zh-CN" sz="2000" kern="0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1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539" y="908721"/>
            <a:ext cx="11476125" cy="56174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：任选一位图灵奖获得者即可，要求分析内容有成长和获奖经历。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可选人物：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John McCarthy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1971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年图灵奖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姚期智：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2000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年图灵奖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Geoffrey Hinton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2018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年图灵奖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推荐参考网站：</a:t>
            </a:r>
            <a:r>
              <a:rPr lang="en-US" altLang="zh-CN" sz="24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WikiPedia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、百度百科</a:t>
            </a:r>
            <a:endParaRPr lang="en-US" altLang="zh-CN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497" y="2344844"/>
            <a:ext cx="1442747" cy="19974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962" y="2344843"/>
            <a:ext cx="1442746" cy="19974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rcRect l="15306" r="12463"/>
          <a:stretch>
            <a:fillRect/>
          </a:stretch>
        </p:blipFill>
        <p:spPr>
          <a:xfrm>
            <a:off x="10388033" y="2344844"/>
            <a:ext cx="1442747" cy="199741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6:</a:t>
            </a: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3392" y="764706"/>
            <a:ext cx="10766400" cy="564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49580" indent="-449580" algn="just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p"/>
              <a:defRPr sz="24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914400" indent="-285750" algn="just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Wingdings" panose="05000000000000000000" pitchFamily="2" charset="2"/>
              <a:buChar char="Ø"/>
              <a:defRPr sz="20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322705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730375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13868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958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30530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5102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9674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kern="0" dirty="0">
                <a:solidFill>
                  <a:srgbClr val="324A7A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参与者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kern="0" dirty="0">
                <a:solidFill>
                  <a:srgbClr val="324A7A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Singleton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2000" b="0" kern="0" dirty="0">
                <a:solidFill>
                  <a:schemeClr val="tx1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定义一个</a:t>
            </a:r>
            <a:r>
              <a:rPr lang="en-US" altLang="zh-CN" sz="2000" b="0" kern="0" dirty="0">
                <a:solidFill>
                  <a:schemeClr val="tx1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Instance</a:t>
            </a:r>
            <a:r>
              <a:rPr lang="zh-CN" altLang="en-US" sz="2000" b="0" kern="0" dirty="0">
                <a:solidFill>
                  <a:schemeClr val="tx1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操作，允许客户访问它的唯一实例。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b="0" kern="0" dirty="0">
                <a:solidFill>
                  <a:schemeClr val="tx1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Instance</a:t>
            </a:r>
            <a:r>
              <a:rPr lang="zh-CN" altLang="en-US" sz="2000" b="0" kern="0" dirty="0">
                <a:solidFill>
                  <a:schemeClr val="tx1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是一个类操作。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2000" b="0" kern="0" dirty="0">
                <a:solidFill>
                  <a:schemeClr val="tx1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负责创建它自己的唯一实例。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kern="0" dirty="0">
                <a:solidFill>
                  <a:srgbClr val="324A7A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效果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0" kern="0" dirty="0">
                <a:solidFill>
                  <a:schemeClr val="tx1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对唯一实例的受控访问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0" kern="0" dirty="0">
                <a:solidFill>
                  <a:schemeClr val="tx1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允许可变数目的实例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kern="0" dirty="0">
                <a:solidFill>
                  <a:srgbClr val="324A7A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结构、实现、类图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0" kern="0" dirty="0">
                <a:solidFill>
                  <a:schemeClr val="tx1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See Example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89" y="2545282"/>
            <a:ext cx="6615112" cy="386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6:</a:t>
            </a: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5" name="文本占位符 2"/>
          <p:cNvSpPr txBox="1"/>
          <p:nvPr/>
        </p:nvSpPr>
        <p:spPr bwMode="auto">
          <a:xfrm>
            <a:off x="624417" y="1125538"/>
            <a:ext cx="5328595" cy="532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49580" indent="-449580" algn="just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p"/>
              <a:defRPr sz="24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914400" indent="-285750" algn="just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Wingdings" panose="05000000000000000000" pitchFamily="2" charset="2"/>
              <a:buChar char="Ø"/>
              <a:defRPr sz="20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322705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730375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13868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958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30530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5102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9674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>
                <a:solidFill>
                  <a:srgbClr val="324A7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饿汉式单例类</a:t>
            </a:r>
            <a:endParaRPr lang="en-US" altLang="zh-CN" kern="0" dirty="0">
              <a:solidFill>
                <a:srgbClr val="324A7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pPr marL="0" indent="0">
              <a:buNone/>
            </a:pPr>
            <a:endParaRPr lang="zh-CN" altLang="en-US" kern="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0" y="2186095"/>
            <a:ext cx="5688632" cy="228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占位符 2"/>
          <p:cNvSpPr txBox="1"/>
          <p:nvPr/>
        </p:nvSpPr>
        <p:spPr bwMode="auto">
          <a:xfrm>
            <a:off x="6647379" y="1135115"/>
            <a:ext cx="5328595" cy="532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49580" indent="-449580" algn="just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p"/>
              <a:defRPr sz="24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914400" indent="-285750" algn="just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Wingdings" panose="05000000000000000000" pitchFamily="2" charset="2"/>
              <a:buChar char="Ø"/>
              <a:defRPr sz="20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322705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宋体" panose="02010600030101010101" pitchFamily="2" charset="-122"/>
              </a:defRPr>
            </a:lvl4pPr>
            <a:lvl5pPr marL="213868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宋体" panose="02010600030101010101" pitchFamily="2" charset="-122"/>
              </a:defRPr>
            </a:lvl5pPr>
            <a:lvl6pPr marL="25958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30530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5102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9674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448945" indent="-448945"/>
            <a:r>
              <a:rPr lang="zh-CN" altLang="en-US" dirty="0">
                <a:solidFill>
                  <a:srgbClr val="324A7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懒汉式单例类</a:t>
            </a:r>
            <a:endParaRPr lang="en-US" altLang="en-US" dirty="0">
              <a:solidFill>
                <a:srgbClr val="324A7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en-US" altLang="en-US" kern="0" dirty="0"/>
          </a:p>
          <a:p>
            <a:endParaRPr lang="zh-CN" altLang="en-US" kern="0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360" y="1940514"/>
            <a:ext cx="5688632" cy="277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6:</a:t>
            </a: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5" name="文本占位符 2"/>
          <p:cNvSpPr txBox="1"/>
          <p:nvPr/>
        </p:nvSpPr>
        <p:spPr bwMode="auto">
          <a:xfrm>
            <a:off x="397589" y="949625"/>
            <a:ext cx="5328595" cy="58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49580" indent="-449580" algn="just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p"/>
              <a:defRPr sz="24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914400" indent="-285750" algn="just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Wingdings" panose="05000000000000000000" pitchFamily="2" charset="2"/>
              <a:buChar char="Ø"/>
              <a:defRPr sz="20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322705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730375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13868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958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30530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5102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9674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>
                <a:solidFill>
                  <a:srgbClr val="324A7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双重检查功能的孤子模式</a:t>
            </a:r>
            <a:endParaRPr lang="en-US" altLang="zh-CN" kern="0" dirty="0">
              <a:solidFill>
                <a:srgbClr val="324A7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altLang="en-US" kern="0" dirty="0"/>
          </a:p>
          <a:p>
            <a:endParaRPr lang="en-US" altLang="en-US" kern="0" dirty="0"/>
          </a:p>
          <a:p>
            <a:pPr marL="0" indent="0">
              <a:buNone/>
            </a:pPr>
            <a:endParaRPr lang="zh-CN" altLang="en-US" kern="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" y="2261190"/>
            <a:ext cx="6513574" cy="26375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055" y="1561883"/>
            <a:ext cx="5731100" cy="40362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6:</a:t>
            </a: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5" name="文本占位符 2"/>
          <p:cNvSpPr txBox="1"/>
          <p:nvPr/>
        </p:nvSpPr>
        <p:spPr bwMode="auto">
          <a:xfrm>
            <a:off x="7145720" y="949624"/>
            <a:ext cx="4181499" cy="299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49580" indent="-449580" algn="just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p"/>
              <a:defRPr sz="24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914400" indent="-285750" algn="just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Font typeface="Wingdings" panose="05000000000000000000" pitchFamily="2" charset="2"/>
              <a:buChar char="Ø"/>
              <a:defRPr sz="20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322705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112F8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730375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13868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958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30530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5102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96748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>
                <a:solidFill>
                  <a:srgbClr val="324A7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可变用例数目的孤子模式</a:t>
            </a:r>
            <a:endParaRPr lang="en-US" altLang="zh-CN" kern="0" dirty="0">
              <a:solidFill>
                <a:srgbClr val="324A7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altLang="en-US" kern="0" dirty="0"/>
          </a:p>
          <a:p>
            <a:endParaRPr lang="en-US" altLang="en-US" kern="0" dirty="0"/>
          </a:p>
          <a:p>
            <a:pPr marL="0" indent="0">
              <a:buNone/>
            </a:pPr>
            <a:r>
              <a:rPr lang="zh-CN" altLang="en-US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可以基于单例模式进行扩展，使用与单例控制相似的方法来获得指定个数的对象实例</a:t>
            </a:r>
            <a:r>
              <a:rPr lang="zh-CN" altLang="en-US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marL="0" indent="0">
              <a:buNone/>
            </a:pPr>
            <a:endParaRPr lang="zh-CN" altLang="en-US" kern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4" y="871049"/>
            <a:ext cx="6679196" cy="559709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6:</a:t>
            </a: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02805" y="997880"/>
            <a:ext cx="249299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优秀作业评选标准：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4158" y="1446246"/>
            <a:ext cx="9675628" cy="17466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给出正确的代码或者正确代码截图</a:t>
            </a:r>
            <a:endParaRPr lang="en-US" altLang="zh-CN" b="1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良好的代码注释或者在文档中简要解释代码意图</a:t>
            </a:r>
            <a:endParaRPr lang="en-US" altLang="zh-CN" dirty="0"/>
          </a:p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良好的代码测试流程与截图</a:t>
            </a:r>
            <a:endParaRPr lang="en-US" altLang="zh-CN" b="1" dirty="0">
              <a:solidFill>
                <a:srgbClr val="404040"/>
              </a:solidFill>
              <a:latin typeface="DeepSeek-CJK-patch"/>
            </a:endParaRPr>
          </a:p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最好给出类图</a:t>
            </a:r>
            <a:endParaRPr lang="en-US" altLang="zh-CN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最好能够结合实际应用</a:t>
            </a:r>
            <a:endParaRPr lang="en-US" altLang="zh-CN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2403" y="3343251"/>
            <a:ext cx="198003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需要改进的点：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74158" y="3760599"/>
            <a:ext cx="9675628" cy="10541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编程作业务必提供代码，并且需要美观</a:t>
            </a:r>
            <a:endParaRPr lang="en-US" altLang="zh-CN" b="1" dirty="0">
              <a:solidFill>
                <a:srgbClr val="404040"/>
              </a:solidFill>
              <a:latin typeface="DeepSeek-CJK-patch"/>
            </a:endParaRPr>
          </a:p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对代码进行注释或者在文档中给出代码意图解释</a:t>
            </a:r>
            <a:endParaRPr lang="en-US" altLang="zh-CN" b="1" dirty="0">
              <a:solidFill>
                <a:srgbClr val="404040"/>
              </a:solidFill>
              <a:latin typeface="DeepSeek-CJK-patch"/>
            </a:endParaRPr>
          </a:p>
          <a:p>
            <a:pPr marL="342900" indent="-342900" algn="l">
              <a:lnSpc>
                <a:spcPts val="2145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zh-CN" altLang="en-US" b="1" dirty="0">
                <a:solidFill>
                  <a:srgbClr val="404040"/>
                </a:solidFill>
                <a:latin typeface="DeepSeek-CJK-patch"/>
              </a:rPr>
              <a:t>要有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严谨的测试流程</a:t>
            </a:r>
            <a:endParaRPr lang="en-US" altLang="zh-CN" b="1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Homework 6:</a:t>
            </a:r>
            <a:br>
              <a:rPr lang="zh-CN" altLang="en-US" sz="2400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43812" y="1343608"/>
            <a:ext cx="14555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优秀作业：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罗欣怡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栗斌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王志航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罗佩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李叶佳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武玉珠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温欣怡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郑汉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陈怡飞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林焱婷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48947" y="1968761"/>
            <a:ext cx="1455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李可羿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高凯琪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陈茹亿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邓椅文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涂迈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林韦帆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曾炜博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薛俊文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梁江浩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冯健豪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54082" y="1959161"/>
            <a:ext cx="1455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宋松原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蔡思琪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刘陈清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何佳奇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陈伟鑫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/>
          <p:nvPr/>
        </p:nvSpPr>
        <p:spPr>
          <a:xfrm>
            <a:off x="623392" y="1033339"/>
            <a:ext cx="10801200" cy="534092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None/>
              <a:defRPr sz="1500" i="0">
                <a:solidFill>
                  <a:srgbClr val="004D8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endParaRPr lang="en-US" altLang="zh-CN" sz="1600" b="1" kern="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altLang="zh-CN" sz="1600" kern="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428750" lvl="2" indent="-285750">
              <a:buFont typeface="Arial" panose="020B0604020202020204" pitchFamily="34" charset="0"/>
              <a:buChar char="•"/>
            </a:pPr>
            <a:endParaRPr lang="en-US" altLang="zh-CN" sz="2000" kern="0" dirty="0"/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zh-CN" altLang="en-US" kern="0" dirty="0"/>
          </a:p>
        </p:txBody>
      </p:sp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1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540" y="908721"/>
            <a:ext cx="11116084" cy="561749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：综述：国产软硬件的过去、现在和将来（以下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个选一作答）：</a:t>
            </a:r>
            <a:endParaRPr lang="en-US" altLang="zh-CN" sz="20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）数据库系统（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）操作系统</a:t>
            </a:r>
            <a:endParaRPr lang="en-US" altLang="zh-CN" sz="20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17550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过去：依赖于</a:t>
            </a:r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Intel</a:t>
            </a: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AMD</a:t>
            </a:r>
          </a:p>
          <a:p>
            <a:pPr marL="717550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现在：龙芯、飞腾、鲲鹏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17550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将来：提高主频、增加内核数量、优化微架构</a:t>
            </a:r>
            <a:endParaRPr lang="en-US" altLang="zh-CN" sz="11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数据库系统：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17550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过去：依赖于国外数据库</a:t>
            </a:r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Oracle</a:t>
            </a: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MySQL</a:t>
            </a:r>
          </a:p>
          <a:p>
            <a:pPr marL="717550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现在：</a:t>
            </a:r>
            <a:r>
              <a:rPr lang="en-US" altLang="zh-CN" sz="1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OceanBase</a:t>
            </a: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TiDB</a:t>
            </a: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6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openGauss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17550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将来：</a:t>
            </a: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兼容性、稳定性、安全性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操作系统：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17550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过去：红旗</a:t>
            </a:r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</a:p>
          <a:p>
            <a:pPr marL="717550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现在：鸿蒙、麒麟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17550"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将来：提升系统性能、优化内核、增强安全性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834" y="1031473"/>
            <a:ext cx="3681223" cy="5525286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1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540" y="908721"/>
            <a:ext cx="7847664" cy="56174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p"/>
            </a:pP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：简要介绍</a:t>
            </a:r>
            <a:r>
              <a:rPr lang="en-US" altLang="zh-CN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transformer</a:t>
            </a:r>
            <a:r>
              <a:rPr lang="zh-CN" alt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网络的原理与结构。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原理：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AutoNum type="arabicPeriod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序列建模：模型输入为序列结构的数据，例如文本序列、图片序列。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AutoNum type="arabicPeriod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自回归解码：模型输出也是序列结构，每次输出一个</a:t>
            </a: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token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（类似于单词或字符），然后将输出的</a:t>
            </a: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token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再作为输入，输出下一个</a:t>
            </a: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token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，直到输出句子末尾。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结构：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编码器：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03250" lvl="1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嵌入层：将</a:t>
            </a:r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token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编码为向量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03250" lvl="1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位置编码：引入位置信息，同样为向量，加到原来的向量上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03250" lvl="1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多头注意力机制：计算输入序列中每个位置与其他位置的关联权重，动态捕捉长距离依赖关系（后面详细介绍）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03250" lvl="1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前馈神经网络：全连接层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03250" lvl="1" indent="-3429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残差</a:t>
            </a: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连接与归一化：防止梯度消失，有助于训练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解码器：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17550" lvl="1" indent="-45720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Ø"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掩码多头注意力机制：通过掩码让每个位置只关注前面已生成的部分。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1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96540" y="908721"/>
            <a:ext cx="8211558" cy="56174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zh-CN" altLang="en-US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多头注意力机制：</a:t>
            </a: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-US" altLang="zh-CN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89" y="1988491"/>
            <a:ext cx="6450546" cy="36112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409001"/>
            <a:ext cx="4124901" cy="7621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2578270"/>
            <a:ext cx="5687219" cy="9050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98" y="3569490"/>
            <a:ext cx="4040017" cy="291546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479376" y="373044"/>
            <a:ext cx="10972069" cy="6889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+mj-lt"/>
                <a:ea typeface="+mj-ea"/>
                <a:cs typeface="Geneva" charset="0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  <a:cs typeface="Geneva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500" b="1">
                <a:solidFill>
                  <a:srgbClr val="993333"/>
                </a:solidFill>
                <a:latin typeface="Arial" panose="020B0604020202020204" pitchFamily="34" charset="0"/>
                <a:ea typeface="Geneva" charset="0"/>
              </a:defRPr>
            </a:lvl9pPr>
          </a:lstStyle>
          <a:p>
            <a:r>
              <a:rPr lang="en-US" altLang="zh-CN" sz="36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Homework 1</a:t>
            </a:r>
            <a:endParaRPr lang="zh-CN" altLang="en-US" sz="36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3812" y="1343608"/>
            <a:ext cx="14555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优秀作业：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罗欣怡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栗斌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罗佩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王志航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陈怡飞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刘浩琳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赵泽瑞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郑海阳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潘宇科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温欣怡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48947" y="1968761"/>
            <a:ext cx="14555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高凯琪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邓椅文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范怡然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李相龙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梁江浩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王泽宁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魏清晨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邢舒扬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曾志强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黎然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54082" y="1959161"/>
            <a:ext cx="1455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宋松原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陈浩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陈世薇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霍彦儒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刘事敬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0"/>
          </p:nvPr>
        </p:nvSpPr>
        <p:spPr>
          <a:xfrm>
            <a:off x="504056" y="258982"/>
            <a:ext cx="7320136" cy="667156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Homework 2</a:t>
            </a:r>
            <a:r>
              <a:rPr lang="zh-CN" altLang="en-US" dirty="0">
                <a:latin typeface="+mn-lt"/>
              </a:rPr>
              <a:t>：</a:t>
            </a:r>
            <a:r>
              <a:rPr lang="en-US" altLang="zh-CN" dirty="0">
                <a:latin typeface="+mn-lt"/>
              </a:rPr>
              <a:t>Reading</a:t>
            </a:r>
            <a:endParaRPr lang="zh-CN" altLang="en-US" dirty="0">
              <a:latin typeface="+mn-lt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97239" y="1197348"/>
            <a:ext cx="11184749" cy="4525962"/>
          </a:xfrm>
          <a:prstGeom prst="rect">
            <a:avLst/>
          </a:prstGeom>
        </p:spPr>
        <p:txBody>
          <a:bodyPr/>
          <a:lstStyle>
            <a:lvl1pPr marL="229870" indent="-229870" algn="l" rtl="0" eaLnBrk="0" fontAlgn="base" hangingPunct="0">
              <a:lnSpc>
                <a:spcPts val="2700"/>
              </a:lnSpc>
              <a:spcBef>
                <a:spcPct val="0"/>
              </a:spcBef>
              <a:spcAft>
                <a:spcPts val="140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  <a:cs typeface="Geneva" charset="0"/>
              </a:defRPr>
            </a:lvl1pPr>
            <a:lvl2pPr marL="742950" indent="-28575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ts val="1400"/>
              </a:spcAft>
              <a:buChar char="–"/>
              <a:defRPr sz="23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33"/>
              </a:buClr>
              <a:buChar char="•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+mn-ea"/>
              </a:defRPr>
            </a:lvl9pPr>
          </a:lstStyle>
          <a:p>
            <a:pPr algn="just">
              <a:lnSpc>
                <a:spcPts val="3200"/>
              </a:lnSpc>
              <a:spcBef>
                <a:spcPts val="1500"/>
              </a:spcBef>
              <a:spcAft>
                <a:spcPts val="1500"/>
              </a:spcAft>
              <a:buFont typeface="Wingdings" panose="05000000000000000000" pitchFamily="2" charset="2"/>
              <a:buChar char="n"/>
            </a:pP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软件架构师应该知道的</a:t>
            </a:r>
            <a:r>
              <a:rPr lang="en-US" altLang="zh-CN" sz="32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97</a:t>
            </a:r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件事</a:t>
            </a:r>
            <a:endParaRPr lang="en-US" altLang="zh-CN" sz="32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zh-CN" altLang="en-US" kern="0" dirty="0">
              <a:solidFill>
                <a:schemeClr val="folHlink"/>
              </a:solidFill>
            </a:endParaRPr>
          </a:p>
          <a:p>
            <a:pPr eaLnBrk="1" hangingPunct="1"/>
            <a:endParaRPr lang="en-US" altLang="zh-CN" kern="0" dirty="0">
              <a:solidFill>
                <a:schemeClr val="folHlink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95837" y="1772816"/>
          <a:ext cx="7020013" cy="2929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文档" r:id="rId4" imgW="5271135" imgH="8515350" progId="Word.Document.12">
                  <p:embed/>
                </p:oleObj>
              </mc:Choice>
              <mc:Fallback>
                <p:oleObj name="文档" r:id="rId4" imgW="5271135" imgH="8515350" progId="Word.Document.12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5837" y="1772816"/>
                        <a:ext cx="7020013" cy="2929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014448" y="1124744"/>
          <a:ext cx="3580313" cy="525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Acrobat Document" r:id="rId6" imgW="4673600" imgH="7533005" progId="Acrobat.Document.DC">
                  <p:embed/>
                </p:oleObj>
              </mc:Choice>
              <mc:Fallback>
                <p:oleObj name="Acrobat Document" r:id="rId6" imgW="4673600" imgH="7533005" progId="Acrobat.Document.DC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14448" y="1124744"/>
                        <a:ext cx="3580313" cy="5256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33195" y="4838356"/>
            <a:ext cx="7263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Homework</a:t>
            </a:r>
            <a:r>
              <a:rPr lang="zh-CN" altLang="en-US" sz="2000" b="1" dirty="0">
                <a:solidFill>
                  <a:srgbClr val="C00000"/>
                </a:solidFill>
              </a:rPr>
              <a:t>：</a:t>
            </a:r>
            <a:r>
              <a:rPr lang="zh-CN" altLang="en-US" sz="2000" b="1" dirty="0"/>
              <a:t>试列举出你认为</a:t>
            </a:r>
            <a:r>
              <a:rPr lang="en-US" altLang="zh-CN" sz="2000" b="1" dirty="0"/>
              <a:t>10</a:t>
            </a:r>
            <a:r>
              <a:rPr lang="zh-CN" altLang="en-US" sz="2000" b="1" dirty="0"/>
              <a:t>件重要的事情，并简要说明为什么？</a:t>
            </a:r>
            <a:endParaRPr lang="en-US" altLang="zh-CN" sz="2000" b="1" dirty="0"/>
          </a:p>
          <a:p>
            <a:r>
              <a:rPr lang="en-US" altLang="zh-CN" sz="2000" b="1" dirty="0">
                <a:solidFill>
                  <a:srgbClr val="C00000"/>
                </a:solidFill>
              </a:rPr>
              <a:t>Deadline</a:t>
            </a:r>
            <a:r>
              <a:rPr lang="zh-CN" altLang="en-US" sz="2000" b="1" dirty="0">
                <a:solidFill>
                  <a:srgbClr val="C00000"/>
                </a:solidFill>
              </a:rPr>
              <a:t>：</a:t>
            </a:r>
            <a:r>
              <a:rPr lang="zh-CN" altLang="en-US" sz="2000" b="1" dirty="0"/>
              <a:t>下周一</a:t>
            </a:r>
            <a:r>
              <a:rPr lang="zh-CN" altLang="en-US" sz="2000" b="1" dirty="0">
                <a:highlight>
                  <a:srgbClr val="FFFF00"/>
                </a:highlight>
              </a:rPr>
              <a:t>（</a:t>
            </a:r>
            <a:r>
              <a:rPr lang="en-US" altLang="zh-CN" sz="2000" b="1" dirty="0">
                <a:highlight>
                  <a:srgbClr val="FFFF00"/>
                </a:highlight>
              </a:rPr>
              <a:t>2025.3.17</a:t>
            </a:r>
            <a:r>
              <a:rPr lang="zh-CN" altLang="en-US" sz="2000" b="1" dirty="0">
                <a:highlight>
                  <a:srgbClr val="FFFF00"/>
                </a:highlight>
              </a:rPr>
              <a:t>）</a:t>
            </a:r>
            <a:r>
              <a:rPr lang="zh-CN" altLang="en-US" sz="2000" b="1" dirty="0"/>
              <a:t>前提交至</a:t>
            </a:r>
            <a:r>
              <a:rPr lang="en-US" altLang="zh-CN" sz="2000" b="1" dirty="0"/>
              <a:t>FTP</a:t>
            </a:r>
            <a:r>
              <a:rPr lang="zh-CN" altLang="en-US" sz="2000" b="1" dirty="0"/>
              <a:t>。作业文件命名同以前。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0"/>
          </p:nvPr>
        </p:nvSpPr>
        <p:spPr>
          <a:xfrm>
            <a:off x="504056" y="258982"/>
            <a:ext cx="7320136" cy="667156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Homework 2</a:t>
            </a:r>
            <a:r>
              <a:rPr lang="zh-CN" altLang="en-US" dirty="0">
                <a:latin typeface="+mn-lt"/>
              </a:rPr>
              <a:t>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19" y="1240973"/>
            <a:ext cx="4858382" cy="482392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1764" y="1315617"/>
            <a:ext cx="4963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注意：这里列举你认为的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件事需要阅读这本书，从书中提到的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97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件事中选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件，从软件架构师的角度来进行说明。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11764" y="2327500"/>
            <a:ext cx="1723549" cy="971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例如：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重视不确定性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64" y="3343163"/>
            <a:ext cx="5926671" cy="8977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1764" y="4311059"/>
            <a:ext cx="3262432" cy="510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不要轻易放过不起眼的问题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26" y="4928225"/>
            <a:ext cx="5973009" cy="1619476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厦门大学">
  <a:themeElements>
    <a:clrScheme name="中国发展论坛张杰校长报告07093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12700" cap="flat" cmpd="sng" algn="ctr">
          <a:solidFill>
            <a:srgbClr val="133984"/>
          </a:solidFill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3000" b="1" i="0" u="none" strike="noStrike" cap="none" normalizeH="0" baseline="0" smtClean="0">
            <a:ln>
              <a:noFill/>
            </a:ln>
            <a:solidFill>
              <a:srgbClr val="133984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12700" cap="flat" cmpd="sng" algn="ctr">
          <a:solidFill>
            <a:srgbClr val="133984"/>
          </a:solidFill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3000" b="1" i="0" u="none" strike="noStrike" cap="none" normalizeH="0" baseline="0" smtClean="0">
            <a:ln>
              <a:noFill/>
            </a:ln>
            <a:solidFill>
              <a:srgbClr val="133984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  <a:txDef>
      <a:spPr>
        <a:pattFill prst="pct5">
          <a:fgClr>
            <a:schemeClr val="accent1"/>
          </a:fgClr>
          <a:bgClr>
            <a:schemeClr val="bg1"/>
          </a:bgClr>
        </a:pattFill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 rtlCol="0">
        <a:spAutoFit/>
      </a:bodyPr>
      <a:lstStyle>
        <a:defPPr algn="ctr">
          <a:defRPr sz="2000" b="1" dirty="0" smtClean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中国发展论坛张杰校长报告07093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2301</Words>
  <Application>Microsoft Office PowerPoint</Application>
  <PresentationFormat>宽屏</PresentationFormat>
  <Paragraphs>474</Paragraphs>
  <Slides>35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7" baseType="lpstr">
      <vt:lpstr>DeepSeek-CJK-patch</vt:lpstr>
      <vt:lpstr>等线</vt:lpstr>
      <vt:lpstr>等线 Light</vt:lpstr>
      <vt:lpstr>仿宋</vt:lpstr>
      <vt:lpstr>黑体</vt:lpstr>
      <vt:lpstr>华文楷体</vt:lpstr>
      <vt:lpstr>华文中宋</vt:lpstr>
      <vt:lpstr>楷体</vt:lpstr>
      <vt:lpstr>微软雅黑</vt:lpstr>
      <vt:lpstr>Arial</vt:lpstr>
      <vt:lpstr>Arial Black</vt:lpstr>
      <vt:lpstr>Franklin Gothic Book</vt:lpstr>
      <vt:lpstr>Times</vt:lpstr>
      <vt:lpstr>Times New Roman</vt:lpstr>
      <vt:lpstr>Wingdings</vt:lpstr>
      <vt:lpstr>Office 主题​​</vt:lpstr>
      <vt:lpstr>厦门大学</vt:lpstr>
      <vt:lpstr>1_Office 主题​​</vt:lpstr>
      <vt:lpstr>Document</vt:lpstr>
      <vt:lpstr>PDF</vt:lpstr>
      <vt:lpstr>文档</vt:lpstr>
      <vt:lpstr>Acrobat Document</vt:lpstr>
      <vt:lpstr>软件体系结构1-6次作业评讲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Homework 4: </vt:lpstr>
      <vt:lpstr>Homework 4: </vt:lpstr>
      <vt:lpstr>Homework 4: </vt:lpstr>
      <vt:lpstr>Homework 4: </vt:lpstr>
      <vt:lpstr>Homework 4: </vt:lpstr>
      <vt:lpstr>Homework 6 ： </vt:lpstr>
      <vt:lpstr>Homework 6: </vt:lpstr>
      <vt:lpstr>Homework 6: </vt:lpstr>
      <vt:lpstr>Homework 6: </vt:lpstr>
      <vt:lpstr>Homework 6: </vt:lpstr>
      <vt:lpstr>Homework 6: </vt:lpstr>
      <vt:lpstr>Homework 6: </vt:lpstr>
      <vt:lpstr>Homework 6: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wangbz@xmu.edu.cn</dc:creator>
  <cp:lastModifiedBy>wangbz@xmu.edu.cn</cp:lastModifiedBy>
  <cp:revision>53</cp:revision>
  <dcterms:created xsi:type="dcterms:W3CDTF">2025-04-09T07:37:00Z</dcterms:created>
  <dcterms:modified xsi:type="dcterms:W3CDTF">2025-04-18T08:38:59Z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EADF56EC85CD4B61AF2FCF7297A55BF9_12</vt:lpwstr>
  </property>
  <property fmtid="{D5CDD505-2E9C-101B-9397-08002B2CF9AE}" pid="3" name="KSOProductBuildVer">
    <vt:lpwstr>2052-12.1.0.20305</vt:lpwstr>
  </property>
</Properties>
</file>